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75" r:id="rId3"/>
    <p:sldId id="270" r:id="rId4"/>
    <p:sldId id="284" r:id="rId5"/>
    <p:sldId id="277" r:id="rId6"/>
    <p:sldId id="285" r:id="rId7"/>
    <p:sldId id="295" r:id="rId8"/>
    <p:sldId id="294" r:id="rId9"/>
    <p:sldId id="314" r:id="rId10"/>
    <p:sldId id="317" r:id="rId11"/>
    <p:sldId id="316" r:id="rId12"/>
    <p:sldId id="31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75779-707B-42F5-857D-8ADD4FEEA92B}" v="1427" dt="2024-03-20T13:32:22.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6" d="100"/>
          <a:sy n="86" d="100"/>
        </p:scale>
        <p:origin x="510"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F1B86-2DA0-4D03-9CC0-58C6005BD1AF}" type="datetimeFigureOut">
              <a:rPr lang="en-IN" smtClean="0"/>
              <a:t>20-03-2024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7940A-7E80-4AF0-B86B-923BF8676D8E}" type="slidenum">
              <a:rPr lang="en-IN" smtClean="0"/>
              <a:t>‹#›</a:t>
            </a:fld>
            <a:endParaRPr lang="en-IN"/>
          </a:p>
        </p:txBody>
      </p:sp>
    </p:spTree>
    <p:extLst>
      <p:ext uri="{BB962C8B-B14F-4D97-AF65-F5344CB8AC3E}">
        <p14:creationId xmlns:p14="http://schemas.microsoft.com/office/powerpoint/2010/main" val="260860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8609-EF38-3992-1271-FD1F2CBF2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1E37A4-6D54-31CD-04EC-D36DCDAFF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4CAB78-49F5-BE05-EAC7-7972BA1AAF65}"/>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8B5FD789-D2D6-D2DF-10BC-3B50C37968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7F8CD2-3A16-BE69-A06E-DF533EAF0C39}"/>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35868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5F4D-9172-7CBE-DE2F-83F552CDC2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12FE51-0574-A32A-B8DA-C24DBBCE4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4CC765-9444-6688-7113-ECC34AE8008A}"/>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6F8AC6F2-EEDA-0AA2-93A7-B0A6FDFD58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625639-A9B5-3276-7222-0A2A79198DF1}"/>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000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6E76D-B95C-55B8-31E1-F4601E1BB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7CB384-7189-D8A7-5DC5-196439CF0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EDB947-6631-B44A-02EA-E814C0127C24}"/>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9C34AD74-9C4F-0ACE-77FB-77C89D7A0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640679-3020-BC17-D569-1E410902234A}"/>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57459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443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674241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767873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61610765"/>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43271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26267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98756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148322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26B6-BD5C-0CC3-BBBB-C9383632CA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CD4AD0-6B32-675D-05D0-53B9BB3A6F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A72EA4-8850-7F3D-A9DE-D3151DA96365}"/>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412B3C9C-80E7-CAAE-A065-ABA15A7B84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72F438-9BD5-6620-0C93-4D53810E6A2E}"/>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1678368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3726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49BE-05CD-8ABB-1C1D-F4BBCC5EE0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1F4CCD-E31A-5DB6-7D21-688875EFDB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730CD5-016E-094E-B2C7-BB89947F36DC}"/>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F681F9A5-71E2-7CA0-E3AA-8A301C961B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4CBE72-2C1E-DDBB-14B2-EB07DC1C8674}"/>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27388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BE0E-5BB9-EF47-5FB1-82CB5D96CD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7E078A-B9CE-AFD3-DDDE-1B9D9EA3A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C33D1D-E130-1D22-775C-B7BB4E5E46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C70BC8-B9C3-D2B9-F188-227D93EF7A9D}"/>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6" name="Footer Placeholder 5">
            <a:extLst>
              <a:ext uri="{FF2B5EF4-FFF2-40B4-BE49-F238E27FC236}">
                <a16:creationId xmlns:a16="http://schemas.microsoft.com/office/drawing/2014/main" id="{E4BBADEF-E25B-930A-2C96-8258C45478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B5BB60-91F4-C1D2-B9B9-CD41104F8F9F}"/>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72763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D158-879B-BF2D-B163-28448FC431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C4F0EA-13F4-E829-70CC-9641A5323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2EE538-6768-ED65-727C-6BF9B76AE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65D6E3-1764-4179-BA33-2B62B1CDDB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4E9A21-B9F0-C1AC-8BC6-A0E745F48B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394BD3-491E-6452-54A7-E3FD710F14CA}"/>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8" name="Footer Placeholder 7">
            <a:extLst>
              <a:ext uri="{FF2B5EF4-FFF2-40B4-BE49-F238E27FC236}">
                <a16:creationId xmlns:a16="http://schemas.microsoft.com/office/drawing/2014/main" id="{4FB58AD9-8963-2ACB-6B96-F674568636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94FA3F-825B-FE0E-56B2-202E8BF16390}"/>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128581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028F-21C5-A866-CE0C-3493E61003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636B53-93AE-6C03-7550-3767D5D98F81}"/>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4" name="Footer Placeholder 3">
            <a:extLst>
              <a:ext uri="{FF2B5EF4-FFF2-40B4-BE49-F238E27FC236}">
                <a16:creationId xmlns:a16="http://schemas.microsoft.com/office/drawing/2014/main" id="{5DB3FBE0-791C-24F6-61F6-AB688279E7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7C333E-02EE-39B3-B992-54A18228C789}"/>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016397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5C056-C612-7001-1560-85D2A6AE58F6}"/>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3" name="Footer Placeholder 2">
            <a:extLst>
              <a:ext uri="{FF2B5EF4-FFF2-40B4-BE49-F238E27FC236}">
                <a16:creationId xmlns:a16="http://schemas.microsoft.com/office/drawing/2014/main" id="{CC3C257F-7561-573C-AE16-287AA956FF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FA46B5-967A-3E7B-0560-A00F6CFBFE2D}"/>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347447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EC7D-6F5A-7544-5EE9-16753C60F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6CC586-9F36-2207-A9CB-44B78A46C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B2C39A-7E33-98E2-EF94-76C42C900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D7FD1-7899-D955-BDFD-B86B8AC4E5DE}"/>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6" name="Footer Placeholder 5">
            <a:extLst>
              <a:ext uri="{FF2B5EF4-FFF2-40B4-BE49-F238E27FC236}">
                <a16:creationId xmlns:a16="http://schemas.microsoft.com/office/drawing/2014/main" id="{AB16F880-93B8-FC78-0F90-C3E6D148FB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3E2E5E-9868-7465-E18F-45F6795F594D}"/>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64733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1852-F3BA-DAFB-A8D0-6EC4D132D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688519-1785-3D51-F769-DE1F06B1B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B72440-87E3-D7E2-4A81-51B540FFC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416052-F5F3-5A37-297F-78848A12B916}"/>
              </a:ext>
            </a:extLst>
          </p:cNvPr>
          <p:cNvSpPr>
            <a:spLocks noGrp="1"/>
          </p:cNvSpPr>
          <p:nvPr>
            <p:ph type="dt" sz="half" idx="10"/>
          </p:nvPr>
        </p:nvSpPr>
        <p:spPr/>
        <p:txBody>
          <a:bodyPr/>
          <a:lstStyle/>
          <a:p>
            <a:fld id="{01CD0000-3E9F-4C1E-9927-B6EBC1E8C721}" type="datetimeFigureOut">
              <a:rPr lang="en-IN" smtClean="0"/>
              <a:t>20-03-2024</a:t>
            </a:fld>
            <a:endParaRPr lang="en-IN"/>
          </a:p>
        </p:txBody>
      </p:sp>
      <p:sp>
        <p:nvSpPr>
          <p:cNvPr id="6" name="Footer Placeholder 5">
            <a:extLst>
              <a:ext uri="{FF2B5EF4-FFF2-40B4-BE49-F238E27FC236}">
                <a16:creationId xmlns:a16="http://schemas.microsoft.com/office/drawing/2014/main" id="{0A296183-8671-BB44-EFEE-C24F2E5BA9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1CC2BF-94E3-936E-7BBB-34A893566D99}"/>
              </a:ext>
            </a:extLst>
          </p:cNvPr>
          <p:cNvSpPr>
            <a:spLocks noGrp="1"/>
          </p:cNvSpPr>
          <p:nvPr>
            <p:ph type="sldNum" sz="quarter" idx="12"/>
          </p:nvPr>
        </p:nvSpPr>
        <p:spPr/>
        <p:txBody>
          <a:bodyPr/>
          <a:lstStyle/>
          <a:p>
            <a:fld id="{23F65382-BB56-4180-9029-79050881F447}" type="slidenum">
              <a:rPr lang="en-IN" smtClean="0"/>
              <a:t>‹#›</a:t>
            </a:fld>
            <a:endParaRPr lang="en-IN"/>
          </a:p>
        </p:txBody>
      </p:sp>
    </p:spTree>
    <p:extLst>
      <p:ext uri="{BB962C8B-B14F-4D97-AF65-F5344CB8AC3E}">
        <p14:creationId xmlns:p14="http://schemas.microsoft.com/office/powerpoint/2010/main" val="290174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86193-78EC-DB88-3063-89F9403E14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C9FD66-9A22-4876-6C0E-C8E452E25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292FB-5236-5B54-C267-857AE7C3C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CD0000-3E9F-4C1E-9927-B6EBC1E8C721}" type="datetimeFigureOut">
              <a:rPr lang="en-IN" smtClean="0"/>
              <a:t>20-03-2024</a:t>
            </a:fld>
            <a:endParaRPr lang="en-IN"/>
          </a:p>
        </p:txBody>
      </p:sp>
      <p:sp>
        <p:nvSpPr>
          <p:cNvPr id="5" name="Footer Placeholder 4">
            <a:extLst>
              <a:ext uri="{FF2B5EF4-FFF2-40B4-BE49-F238E27FC236}">
                <a16:creationId xmlns:a16="http://schemas.microsoft.com/office/drawing/2014/main" id="{96661AA2-610D-A518-CE71-ECD75B4A6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BE96CB-2168-8E70-E708-C5C61D6D0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65382-BB56-4180-9029-79050881F447}" type="slidenum">
              <a:rPr lang="en-IN" smtClean="0"/>
              <a:t>‹#›</a:t>
            </a:fld>
            <a:endParaRPr lang="en-IN"/>
          </a:p>
        </p:txBody>
      </p:sp>
    </p:spTree>
    <p:extLst>
      <p:ext uri="{BB962C8B-B14F-4D97-AF65-F5344CB8AC3E}">
        <p14:creationId xmlns:p14="http://schemas.microsoft.com/office/powerpoint/2010/main" val="1347499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21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917C692-ABD1-1033-812E-BAD7B817808F}"/>
              </a:ext>
            </a:extLst>
          </p:cNvPr>
          <p:cNvSpPr/>
          <p:nvPr/>
        </p:nvSpPr>
        <p:spPr>
          <a:xfrm>
            <a:off x="651334" y="695812"/>
            <a:ext cx="5365139" cy="537112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IN" sz="3000" b="1" dirty="0">
                <a:effectLst/>
                <a:latin typeface="Times New Roman" panose="02020603050405020304" pitchFamily="18" charset="0"/>
                <a:ea typeface="Times New Roman" panose="02020603050405020304" pitchFamily="18" charset="0"/>
              </a:rPr>
              <a:t>Traffic Flow Prediction </a:t>
            </a:r>
            <a:r>
              <a:rPr lang="en-IN" sz="3000" dirty="0">
                <a:latin typeface="Times New Roman" panose="02020603050405020304" pitchFamily="18" charset="0"/>
                <a:ea typeface="Times New Roman" panose="02020603050405020304" pitchFamily="18" charset="0"/>
              </a:rPr>
              <a:t>IN URBAN CITIES</a:t>
            </a:r>
            <a:endParaRPr lang="en-US" sz="3000"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1"/>
            <a:ext cx="5143500" cy="1378225"/>
          </a:xfrm>
        </p:spPr>
        <p:txBody>
          <a:bodyPr/>
          <a:lstStyle/>
          <a:p>
            <a:r>
              <a:rPr lang="en-US" dirty="0"/>
              <a:t>By: </a:t>
            </a:r>
          </a:p>
          <a:p>
            <a:r>
              <a:rPr lang="en-US" dirty="0" err="1"/>
              <a:t>P.Karthik</a:t>
            </a:r>
            <a:r>
              <a:rPr lang="en-US" dirty="0"/>
              <a:t> </a:t>
            </a:r>
            <a:r>
              <a:rPr lang="en-US" dirty="0" err="1"/>
              <a:t>rao</a:t>
            </a:r>
            <a:endParaRPr lang="en-US" dirty="0"/>
          </a:p>
          <a:p>
            <a:r>
              <a:rPr lang="en-US" dirty="0"/>
              <a:t>A.ROSHAN KUMAR</a:t>
            </a:r>
          </a:p>
          <a:p>
            <a:endParaRPr lang="en-US" dirty="0"/>
          </a:p>
        </p:txBody>
      </p:sp>
      <p:pic>
        <p:nvPicPr>
          <p:cNvPr id="1034" name="Picture 10" descr="Free Traffic Light Red vector and picture">
            <a:extLst>
              <a:ext uri="{FF2B5EF4-FFF2-40B4-BE49-F238E27FC236}">
                <a16:creationId xmlns:a16="http://schemas.microsoft.com/office/drawing/2014/main" id="{A1F993DA-04C9-A144-B048-BA29D465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736" y="1527451"/>
            <a:ext cx="2745361" cy="380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172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618D-DC00-23A0-2198-B9F99D52D2A5}"/>
              </a:ext>
            </a:extLst>
          </p:cNvPr>
          <p:cNvSpPr>
            <a:spLocks noGrp="1"/>
          </p:cNvSpPr>
          <p:nvPr>
            <p:ph type="title"/>
          </p:nvPr>
        </p:nvSpPr>
        <p:spPr>
          <a:xfrm>
            <a:off x="515938" y="506419"/>
            <a:ext cx="4937211" cy="1325563"/>
          </a:xfrm>
        </p:spPr>
        <p:txBody>
          <a:bodyPr/>
          <a:lstStyle/>
          <a:p>
            <a:r>
              <a:rPr lang="en-IN" dirty="0"/>
              <a:t>Future scope</a:t>
            </a:r>
          </a:p>
        </p:txBody>
      </p:sp>
      <p:sp>
        <p:nvSpPr>
          <p:cNvPr id="3" name="Content Placeholder 2">
            <a:extLst>
              <a:ext uri="{FF2B5EF4-FFF2-40B4-BE49-F238E27FC236}">
                <a16:creationId xmlns:a16="http://schemas.microsoft.com/office/drawing/2014/main" id="{0BEFAB5A-C58E-0C5D-CD1B-8E9F572A63B0}"/>
              </a:ext>
            </a:extLst>
          </p:cNvPr>
          <p:cNvSpPr>
            <a:spLocks noGrp="1"/>
          </p:cNvSpPr>
          <p:nvPr>
            <p:ph idx="1"/>
          </p:nvPr>
        </p:nvSpPr>
        <p:spPr>
          <a:xfrm>
            <a:off x="382012" y="1745799"/>
            <a:ext cx="4476592" cy="4351338"/>
          </a:xfrm>
        </p:spPr>
        <p:txBody>
          <a:bodyPr/>
          <a:lstStyle/>
          <a:p>
            <a:pPr marL="0" indent="0" algn="just">
              <a:buNone/>
            </a:pPr>
            <a:r>
              <a:rPr lang="en-IN" sz="2000" dirty="0">
                <a:effectLst/>
                <a:latin typeface="Calibri" panose="020F0502020204030204" pitchFamily="34" charset="0"/>
                <a:ea typeface="Calibri" panose="020F0502020204030204" pitchFamily="34" charset="0"/>
              </a:rPr>
              <a:t>       Traffic flow prediction in smart cities offers immense potential for improving transportation efficiency, reducing congestion, and promoting sustainable urban development. Advancements in artificial intelligence, machine learning, and the Internet of Things (IoT) will play a crucial role in enhancing the accuracy and reliability of traffic flow predictions. Integration with smart traffic management systems and real-time data analysis can lead to proactive traffic control, optimized routes, and seamless connectivity between various modes of transportation</a:t>
            </a:r>
            <a:endParaRPr lang="en-IN" sz="2000" dirty="0"/>
          </a:p>
        </p:txBody>
      </p:sp>
      <p:pic>
        <p:nvPicPr>
          <p:cNvPr id="8" name="Picture Placeholder 7">
            <a:extLst>
              <a:ext uri="{FF2B5EF4-FFF2-40B4-BE49-F238E27FC236}">
                <a16:creationId xmlns:a16="http://schemas.microsoft.com/office/drawing/2014/main" id="{6F52D1D7-7F35-30B2-731C-B1CFFD05A73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67" r="16667"/>
          <a:stretch/>
        </p:blipFill>
        <p:spPr>
          <a:xfrm>
            <a:off x="5227092" y="760863"/>
            <a:ext cx="5336274" cy="5336274"/>
          </a:xfrm>
        </p:spPr>
      </p:pic>
    </p:spTree>
    <p:extLst>
      <p:ext uri="{BB962C8B-B14F-4D97-AF65-F5344CB8AC3E}">
        <p14:creationId xmlns:p14="http://schemas.microsoft.com/office/powerpoint/2010/main" val="766882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C15A2A-8215-F63D-89E7-67FA2FA4569F}"/>
              </a:ext>
            </a:extLst>
          </p:cNvPr>
          <p:cNvSpPr>
            <a:spLocks noGrp="1"/>
          </p:cNvSpPr>
          <p:nvPr>
            <p:ph idx="1"/>
          </p:nvPr>
        </p:nvSpPr>
        <p:spPr>
          <a:xfrm>
            <a:off x="402482" y="1439040"/>
            <a:ext cx="4914189" cy="4351338"/>
          </a:xfrm>
        </p:spPr>
        <p:txBody>
          <a:bodyPr/>
          <a:lstStyle/>
          <a:p>
            <a:pPr marL="0" indent="0" algn="just">
              <a:lnSpc>
                <a:spcPct val="100000"/>
              </a:lnSpc>
              <a:buNone/>
            </a:pPr>
            <a:r>
              <a:rPr lang="en-IN" sz="2000" kern="100" dirty="0">
                <a:effectLst/>
                <a:latin typeface="Calibri" panose="020F0502020204030204" pitchFamily="34" charset="0"/>
                <a:ea typeface="Calibri" panose="020F0502020204030204" pitchFamily="34" charset="0"/>
                <a:cs typeface="Calibri" panose="020F0502020204030204" pitchFamily="34" charset="0"/>
              </a:rPr>
              <a:t>     In conclusion, traffic flow prediction in smart cities holds great promise for revolutionizing urban transportation. By overcoming the current limitations and fostering collaboration among researchers, policymakers, and industry professionals, we can create smarter, more efficient, and environmentally sustainable cities. The successful implementation of these predictions will contribute to improved quality of life, reduced travel time, and enhanced overall urban experience for residents and visitors alike.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pPr>
            <a:endParaRPr lang="en-IN" sz="2000" dirty="0"/>
          </a:p>
        </p:txBody>
      </p:sp>
      <p:pic>
        <p:nvPicPr>
          <p:cNvPr id="6" name="Picture Placeholder 5">
            <a:extLst>
              <a:ext uri="{FF2B5EF4-FFF2-40B4-BE49-F238E27FC236}">
                <a16:creationId xmlns:a16="http://schemas.microsoft.com/office/drawing/2014/main" id="{96D1E3DD-D581-FD25-1472-5BD73598B45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628" r="13628"/>
          <a:stretch/>
        </p:blipFill>
        <p:spPr/>
      </p:pic>
      <p:sp>
        <p:nvSpPr>
          <p:cNvPr id="4" name="Title 3">
            <a:extLst>
              <a:ext uri="{FF2B5EF4-FFF2-40B4-BE49-F238E27FC236}">
                <a16:creationId xmlns:a16="http://schemas.microsoft.com/office/drawing/2014/main" id="{D3BB60C5-3A18-35C5-8C6A-A584DF931FCC}"/>
              </a:ext>
            </a:extLst>
          </p:cNvPr>
          <p:cNvSpPr>
            <a:spLocks noGrp="1"/>
          </p:cNvSpPr>
          <p:nvPr>
            <p:ph type="title"/>
          </p:nvPr>
        </p:nvSpPr>
        <p:spPr>
          <a:xfrm>
            <a:off x="509114" y="113477"/>
            <a:ext cx="4937211" cy="1325563"/>
          </a:xfrm>
        </p:spPr>
        <p:txBody>
          <a:bodyPr/>
          <a:lstStyle/>
          <a:p>
            <a:r>
              <a:rPr lang="en-IN" dirty="0"/>
              <a:t>Conclusion</a:t>
            </a:r>
          </a:p>
        </p:txBody>
      </p:sp>
    </p:spTree>
    <p:extLst>
      <p:ext uri="{BB962C8B-B14F-4D97-AF65-F5344CB8AC3E}">
        <p14:creationId xmlns:p14="http://schemas.microsoft.com/office/powerpoint/2010/main" val="25139601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4E867-9FDA-40D9-BD7F-9D2885989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391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solidFill>
                  <a:schemeClr val="bg1"/>
                </a:solidFill>
                <a:latin typeface="Bodoni MT Black" panose="02070A03080606020203" pitchFamily="18" charset="0"/>
              </a:rPr>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extLst>
              <a:ext uri="{28A0092B-C50C-407E-A947-70E740481C1C}">
                <a14:useLocalDpi xmlns:a14="http://schemas.microsoft.com/office/drawing/2010/main" val="0"/>
              </a:ext>
            </a:extLst>
          </a:blip>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extLst>
              <a:ext uri="{28A0092B-C50C-407E-A947-70E740481C1C}">
                <a14:useLocalDpi xmlns:a14="http://schemas.microsoft.com/office/drawing/2010/main" val="0"/>
              </a:ext>
            </a:extLst>
          </a:blip>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extLst>
              <a:ext uri="{28A0092B-C50C-407E-A947-70E740481C1C}">
                <a14:useLocalDpi xmlns:a14="http://schemas.microsoft.com/office/drawing/2010/main" val="0"/>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BY : </a:t>
            </a:r>
          </a:p>
          <a:p>
            <a:r>
              <a:rPr lang="en-US" dirty="0"/>
              <a:t>P KARTHIK RAO</a:t>
            </a:r>
          </a:p>
          <a:p>
            <a:r>
              <a:rPr lang="en-US" dirty="0"/>
              <a:t>A ROSHAN KUMAR</a:t>
            </a:r>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448634" y="4631271"/>
            <a:ext cx="3195903" cy="1605140"/>
          </a:xfrm>
        </p:spPr>
        <p:txBody>
          <a:bodyPr/>
          <a:lstStyle/>
          <a:p>
            <a:pPr algn="just"/>
            <a:r>
              <a:rPr lang="en-US" sz="2500" b="1" dirty="0">
                <a:solidFill>
                  <a:schemeClr val="bg1"/>
                </a:solidFill>
                <a:latin typeface="ROG Fonts" panose="00000500000000000000" pitchFamily="50" charset="0"/>
                <a:cs typeface="Times New Roman" panose="02020603050405020304" pitchFamily="18" charset="0"/>
              </a:rPr>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2500" b="1" dirty="0">
                <a:latin typeface="+mn-lt"/>
                <a:cs typeface="Times New Roman" panose="02020603050405020304" pitchFamily="18" charset="0"/>
              </a:rPr>
              <a:t>Problem Statement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2500" b="1" dirty="0">
                <a:latin typeface="+mn-lt"/>
                <a:cs typeface="Times New Roman" panose="02020603050405020304" pitchFamily="18" charset="0"/>
              </a:rPr>
              <a:t>Introduction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sz="2500" b="1" dirty="0">
                <a:latin typeface="+mn-lt"/>
                <a:cs typeface="Times New Roman" panose="02020603050405020304" pitchFamily="18" charset="0"/>
              </a:rPr>
              <a:t>Abstract</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sz="2500" b="1" dirty="0">
                <a:latin typeface="+mn-lt"/>
                <a:cs typeface="Times New Roman" panose="02020603050405020304" pitchFamily="18" charset="0"/>
              </a:rPr>
              <a:t>Literature survey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sz="2500" b="1" dirty="0">
                <a:latin typeface="+mn-lt"/>
                <a:cs typeface="Times New Roman" panose="02020603050405020304" pitchFamily="18" charset="0"/>
              </a:rPr>
              <a:t>Gap Analysis</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sz="2500" b="1" noProof="0">
                <a:cs typeface="Times New Roman" panose="02020603050405020304" pitchFamily="18" charset="0"/>
              </a:rPr>
              <a:t>Presentation Title</a:t>
            </a:r>
            <a:endParaRPr lang="en-US" sz="2500" b="1" noProof="0" dirty="0">
              <a:cs typeface="Times New Roman" panose="02020603050405020304" pitchFamily="18" charset="0"/>
            </a:endParaRPr>
          </a:p>
        </p:txBody>
      </p:sp>
      <p:sp>
        <p:nvSpPr>
          <p:cNvPr id="2" name="Hexagon 1">
            <a:extLst>
              <a:ext uri="{FF2B5EF4-FFF2-40B4-BE49-F238E27FC236}">
                <a16:creationId xmlns:a16="http://schemas.microsoft.com/office/drawing/2014/main" id="{6555EAEA-97C9-7BBF-753F-391376DF3473}"/>
              </a:ext>
            </a:extLst>
          </p:cNvPr>
          <p:cNvSpPr/>
          <p:nvPr/>
        </p:nvSpPr>
        <p:spPr>
          <a:xfrm rot="5400000">
            <a:off x="5118314" y="2373382"/>
            <a:ext cx="2173058" cy="1972723"/>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4" name="Hexagon 3">
            <a:extLst>
              <a:ext uri="{FF2B5EF4-FFF2-40B4-BE49-F238E27FC236}">
                <a16:creationId xmlns:a16="http://schemas.microsoft.com/office/drawing/2014/main" id="{D28F5C26-FA71-FBA1-29A6-B62C22B1E979}"/>
              </a:ext>
            </a:extLst>
          </p:cNvPr>
          <p:cNvSpPr/>
          <p:nvPr/>
        </p:nvSpPr>
        <p:spPr>
          <a:xfrm rot="5400000">
            <a:off x="6144711" y="4156859"/>
            <a:ext cx="2231570" cy="2037600"/>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5" name="Hexagon 4">
            <a:extLst>
              <a:ext uri="{FF2B5EF4-FFF2-40B4-BE49-F238E27FC236}">
                <a16:creationId xmlns:a16="http://schemas.microsoft.com/office/drawing/2014/main" id="{00D04F69-1F81-81EE-ADE3-DFDC8F438125}"/>
              </a:ext>
            </a:extLst>
          </p:cNvPr>
          <p:cNvSpPr/>
          <p:nvPr/>
        </p:nvSpPr>
        <p:spPr>
          <a:xfrm rot="5400000">
            <a:off x="10272748" y="612807"/>
            <a:ext cx="2231569" cy="1914694"/>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6" name="Hexagon 5">
            <a:extLst>
              <a:ext uri="{FF2B5EF4-FFF2-40B4-BE49-F238E27FC236}">
                <a16:creationId xmlns:a16="http://schemas.microsoft.com/office/drawing/2014/main" id="{3032B99B-EFB0-7023-AD07-FFB9E7EB0797}"/>
              </a:ext>
            </a:extLst>
          </p:cNvPr>
          <p:cNvSpPr/>
          <p:nvPr/>
        </p:nvSpPr>
        <p:spPr>
          <a:xfrm rot="5400000">
            <a:off x="10272748" y="4233214"/>
            <a:ext cx="2231569" cy="1914694"/>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10" name="TextBox 9">
            <a:extLst>
              <a:ext uri="{FF2B5EF4-FFF2-40B4-BE49-F238E27FC236}">
                <a16:creationId xmlns:a16="http://schemas.microsoft.com/office/drawing/2014/main" id="{9C0D1A73-3C02-3657-200D-66AD273D66D0}"/>
              </a:ext>
            </a:extLst>
          </p:cNvPr>
          <p:cNvSpPr txBox="1"/>
          <p:nvPr/>
        </p:nvSpPr>
        <p:spPr>
          <a:xfrm>
            <a:off x="5540556" y="2908051"/>
            <a:ext cx="1913128" cy="861774"/>
          </a:xfrm>
          <a:prstGeom prst="rect">
            <a:avLst/>
          </a:prstGeom>
          <a:noFill/>
        </p:spPr>
        <p:txBody>
          <a:bodyPr wrap="square" rtlCol="0">
            <a:spAutoFit/>
          </a:bodyPr>
          <a:lstStyle/>
          <a:p>
            <a:pPr algn="just"/>
            <a:r>
              <a:rPr lang="en-IN" sz="2500" b="1" dirty="0">
                <a:solidFill>
                  <a:schemeClr val="bg1"/>
                </a:solidFill>
                <a:cs typeface="Times New Roman" panose="02020603050405020304" pitchFamily="18" charset="0"/>
              </a:rPr>
              <a:t>Proposed System</a:t>
            </a:r>
          </a:p>
        </p:txBody>
      </p:sp>
      <p:sp>
        <p:nvSpPr>
          <p:cNvPr id="12" name="TextBox 11">
            <a:extLst>
              <a:ext uri="{FF2B5EF4-FFF2-40B4-BE49-F238E27FC236}">
                <a16:creationId xmlns:a16="http://schemas.microsoft.com/office/drawing/2014/main" id="{B3DC1BFB-F828-FA34-6690-6D738263E7C4}"/>
              </a:ext>
            </a:extLst>
          </p:cNvPr>
          <p:cNvSpPr txBox="1"/>
          <p:nvPr/>
        </p:nvSpPr>
        <p:spPr>
          <a:xfrm>
            <a:off x="6497120" y="4920263"/>
            <a:ext cx="1510637" cy="477054"/>
          </a:xfrm>
          <a:prstGeom prst="rect">
            <a:avLst/>
          </a:prstGeom>
          <a:noFill/>
        </p:spPr>
        <p:txBody>
          <a:bodyPr wrap="square">
            <a:spAutoFit/>
          </a:bodyPr>
          <a:lstStyle/>
          <a:p>
            <a:r>
              <a:rPr lang="en-IN" sz="2500" b="1" dirty="0">
                <a:solidFill>
                  <a:schemeClr val="bg1"/>
                </a:solidFill>
                <a:cs typeface="Times New Roman" panose="02020603050405020304" pitchFamily="18" charset="0"/>
              </a:rPr>
              <a:t>Algorithm</a:t>
            </a:r>
          </a:p>
        </p:txBody>
      </p:sp>
      <p:sp>
        <p:nvSpPr>
          <p:cNvPr id="14" name="TextBox 13">
            <a:extLst>
              <a:ext uri="{FF2B5EF4-FFF2-40B4-BE49-F238E27FC236}">
                <a16:creationId xmlns:a16="http://schemas.microsoft.com/office/drawing/2014/main" id="{9B4DB0A4-0D86-5DCB-9440-09A3DD34DFEA}"/>
              </a:ext>
            </a:extLst>
          </p:cNvPr>
          <p:cNvSpPr txBox="1"/>
          <p:nvPr/>
        </p:nvSpPr>
        <p:spPr>
          <a:xfrm>
            <a:off x="10366215" y="1348109"/>
            <a:ext cx="6313714" cy="477054"/>
          </a:xfrm>
          <a:prstGeom prst="rect">
            <a:avLst/>
          </a:prstGeom>
          <a:noFill/>
        </p:spPr>
        <p:txBody>
          <a:bodyPr wrap="square">
            <a:spAutoFit/>
          </a:bodyPr>
          <a:lstStyle/>
          <a:p>
            <a:r>
              <a:rPr lang="en-IN" sz="2500" b="1" dirty="0" err="1">
                <a:solidFill>
                  <a:schemeClr val="bg1"/>
                </a:solidFill>
                <a:cs typeface="Times New Roman" panose="02020603050405020304" pitchFamily="18" charset="0"/>
              </a:rPr>
              <a:t>Prerequisities</a:t>
            </a:r>
            <a:endParaRPr lang="en-IN" sz="2500" b="1" dirty="0">
              <a:solidFill>
                <a:schemeClr val="bg1"/>
              </a:solidFill>
              <a:cs typeface="Times New Roman" panose="02020603050405020304" pitchFamily="18" charset="0"/>
            </a:endParaRPr>
          </a:p>
        </p:txBody>
      </p:sp>
      <p:sp>
        <p:nvSpPr>
          <p:cNvPr id="17" name="TextBox 16">
            <a:extLst>
              <a:ext uri="{FF2B5EF4-FFF2-40B4-BE49-F238E27FC236}">
                <a16:creationId xmlns:a16="http://schemas.microsoft.com/office/drawing/2014/main" id="{D1B9CF32-C305-273D-570A-47496134A962}"/>
              </a:ext>
            </a:extLst>
          </p:cNvPr>
          <p:cNvSpPr txBox="1"/>
          <p:nvPr/>
        </p:nvSpPr>
        <p:spPr>
          <a:xfrm>
            <a:off x="10454593" y="4956787"/>
            <a:ext cx="2263952" cy="477054"/>
          </a:xfrm>
          <a:prstGeom prst="rect">
            <a:avLst/>
          </a:prstGeom>
          <a:noFill/>
        </p:spPr>
        <p:txBody>
          <a:bodyPr wrap="square">
            <a:spAutoFit/>
          </a:bodyPr>
          <a:lstStyle/>
          <a:p>
            <a:r>
              <a:rPr lang="en-IN" sz="2500" b="1" dirty="0">
                <a:solidFill>
                  <a:schemeClr val="bg1"/>
                </a:solidFill>
                <a:cs typeface="Times New Roman" panose="02020603050405020304" pitchFamily="18" charset="0"/>
              </a:rPr>
              <a:t>Future Scope</a:t>
            </a:r>
          </a:p>
        </p:txBody>
      </p:sp>
      <p:sp>
        <p:nvSpPr>
          <p:cNvPr id="21" name="Hexagon 20">
            <a:extLst>
              <a:ext uri="{FF2B5EF4-FFF2-40B4-BE49-F238E27FC236}">
                <a16:creationId xmlns:a16="http://schemas.microsoft.com/office/drawing/2014/main" id="{9CCA4AE4-AC63-6ABE-E6F1-BE95DCC492A5}"/>
              </a:ext>
            </a:extLst>
          </p:cNvPr>
          <p:cNvSpPr/>
          <p:nvPr/>
        </p:nvSpPr>
        <p:spPr>
          <a:xfrm rot="5400000">
            <a:off x="4058727" y="4224926"/>
            <a:ext cx="2231569" cy="1914694"/>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23" name="Hexagon 22">
            <a:extLst>
              <a:ext uri="{FF2B5EF4-FFF2-40B4-BE49-F238E27FC236}">
                <a16:creationId xmlns:a16="http://schemas.microsoft.com/office/drawing/2014/main" id="{1F463E69-BB6A-B2FC-FB06-BA05C24D6B2F}"/>
              </a:ext>
            </a:extLst>
          </p:cNvPr>
          <p:cNvSpPr/>
          <p:nvPr/>
        </p:nvSpPr>
        <p:spPr>
          <a:xfrm rot="5400000">
            <a:off x="4214850" y="640736"/>
            <a:ext cx="1984707" cy="1858835"/>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b="1" dirty="0">
              <a:cs typeface="Times New Roman" panose="02020603050405020304" pitchFamily="18" charset="0"/>
            </a:endParaRPr>
          </a:p>
        </p:txBody>
      </p:sp>
      <p:sp>
        <p:nvSpPr>
          <p:cNvPr id="27" name="TextBox 26">
            <a:extLst>
              <a:ext uri="{FF2B5EF4-FFF2-40B4-BE49-F238E27FC236}">
                <a16:creationId xmlns:a16="http://schemas.microsoft.com/office/drawing/2014/main" id="{E8057F08-085D-FB7F-01AE-193518C5FA12}"/>
              </a:ext>
            </a:extLst>
          </p:cNvPr>
          <p:cNvSpPr txBox="1"/>
          <p:nvPr/>
        </p:nvSpPr>
        <p:spPr>
          <a:xfrm>
            <a:off x="4402737" y="1371368"/>
            <a:ext cx="1771441" cy="477054"/>
          </a:xfrm>
          <a:prstGeom prst="rect">
            <a:avLst/>
          </a:prstGeom>
          <a:noFill/>
        </p:spPr>
        <p:txBody>
          <a:bodyPr wrap="square">
            <a:spAutoFit/>
          </a:bodyPr>
          <a:lstStyle/>
          <a:p>
            <a:r>
              <a:rPr lang="en-IN" sz="2500" b="1" dirty="0">
                <a:solidFill>
                  <a:schemeClr val="bg1"/>
                </a:solidFill>
                <a:cs typeface="Times New Roman" panose="02020603050405020304" pitchFamily="18" charset="0"/>
              </a:rPr>
              <a:t>Limitations</a:t>
            </a:r>
          </a:p>
        </p:txBody>
      </p:sp>
      <p:sp>
        <p:nvSpPr>
          <p:cNvPr id="29" name="TextBox 28">
            <a:extLst>
              <a:ext uri="{FF2B5EF4-FFF2-40B4-BE49-F238E27FC236}">
                <a16:creationId xmlns:a16="http://schemas.microsoft.com/office/drawing/2014/main" id="{EB27EDB7-AFA6-EBC5-1D6E-FFEF104DC013}"/>
              </a:ext>
            </a:extLst>
          </p:cNvPr>
          <p:cNvSpPr txBox="1"/>
          <p:nvPr/>
        </p:nvSpPr>
        <p:spPr>
          <a:xfrm>
            <a:off x="4371852" y="4932439"/>
            <a:ext cx="1670702" cy="477054"/>
          </a:xfrm>
          <a:prstGeom prst="rect">
            <a:avLst/>
          </a:prstGeom>
          <a:noFill/>
        </p:spPr>
        <p:txBody>
          <a:bodyPr wrap="square">
            <a:spAutoFit/>
          </a:bodyPr>
          <a:lstStyle/>
          <a:p>
            <a:r>
              <a:rPr lang="en-IN" sz="2500" b="1" dirty="0">
                <a:solidFill>
                  <a:schemeClr val="bg1"/>
                </a:solidFill>
                <a:cs typeface="Times New Roman" panose="02020603050405020304" pitchFamily="18" charset="0"/>
              </a:rPr>
              <a:t>Conclusion</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3877" y="588305"/>
            <a:ext cx="4937211" cy="1325563"/>
          </a:xfrm>
        </p:spPr>
        <p:txBody>
          <a:bodyPr/>
          <a:lstStyle/>
          <a:p>
            <a:r>
              <a:rPr lang="en-US" dirty="0"/>
              <a:t>Abstract</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480855" y="1698047"/>
            <a:ext cx="4487400" cy="3728929"/>
          </a:xfrm>
        </p:spPr>
        <p:txBody>
          <a:bodyPr/>
          <a:lstStyle/>
          <a:p>
            <a:pPr marL="0" indent="0" algn="just">
              <a:lnSpc>
                <a:spcPct val="100000"/>
              </a:lnSpc>
              <a:buNone/>
            </a:pPr>
            <a:r>
              <a:rPr lang="en-IN" sz="2000" kern="100" dirty="0">
                <a:effectLst/>
                <a:latin typeface="+mj-lt"/>
                <a:ea typeface="Calibri" panose="020F0502020204030204" pitchFamily="34" charset="0"/>
                <a:cs typeface="Times New Roman" panose="02020603050405020304" pitchFamily="18" charset="0"/>
              </a:rPr>
              <a:t>      This study aims to develop a traffic flow prediction system </a:t>
            </a:r>
            <a:r>
              <a:rPr lang="en-IN" sz="2000" kern="100">
                <a:effectLst/>
                <a:latin typeface="+mj-lt"/>
                <a:ea typeface="Calibri" panose="020F0502020204030204" pitchFamily="34" charset="0"/>
                <a:cs typeface="Times New Roman" panose="02020603050405020304" pitchFamily="18" charset="0"/>
              </a:rPr>
              <a:t>for </a:t>
            </a:r>
            <a:r>
              <a:rPr lang="en-IN" sz="2000" kern="100">
                <a:latin typeface="+mj-lt"/>
                <a:ea typeface="Calibri" panose="020F0502020204030204" pitchFamily="34" charset="0"/>
                <a:cs typeface="Times New Roman" panose="02020603050405020304" pitchFamily="18" charset="0"/>
              </a:rPr>
              <a:t>urban</a:t>
            </a:r>
            <a:r>
              <a:rPr lang="en-IN" sz="2000" kern="100">
                <a:effectLst/>
                <a:latin typeface="+mj-lt"/>
                <a:ea typeface="Calibri" panose="020F0502020204030204" pitchFamily="34" charset="0"/>
                <a:cs typeface="Times New Roman" panose="02020603050405020304" pitchFamily="18" charset="0"/>
              </a:rPr>
              <a:t> </a:t>
            </a:r>
            <a:r>
              <a:rPr lang="en-IN" sz="2000" kern="100" dirty="0">
                <a:effectLst/>
                <a:latin typeface="+mj-lt"/>
                <a:ea typeface="Calibri" panose="020F0502020204030204" pitchFamily="34" charset="0"/>
                <a:cs typeface="Times New Roman" panose="02020603050405020304" pitchFamily="18" charset="0"/>
              </a:rPr>
              <a:t>cities, focusing on improving urban traffic management. The proposed system involves collecting historical traffic data from sensors and cameras, </a:t>
            </a:r>
            <a:r>
              <a:rPr lang="en-IN" sz="2000" kern="100" dirty="0" err="1">
                <a:effectLst/>
                <a:latin typeface="+mj-lt"/>
                <a:ea typeface="Calibri" panose="020F0502020204030204" pitchFamily="34" charset="0"/>
                <a:cs typeface="Times New Roman" panose="02020603050405020304" pitchFamily="18" charset="0"/>
              </a:rPr>
              <a:t>analyzing</a:t>
            </a:r>
            <a:r>
              <a:rPr lang="en-IN" sz="2000" kern="100" dirty="0">
                <a:effectLst/>
                <a:latin typeface="+mj-lt"/>
                <a:ea typeface="Calibri" panose="020F0502020204030204" pitchFamily="34" charset="0"/>
                <a:cs typeface="Times New Roman" panose="02020603050405020304" pitchFamily="18" charset="0"/>
              </a:rPr>
              <a:t> the existing traffic management systems, and developing a predictive model mining algorithm. The algorithm will optimize traffic signal timings and provide real-time recommendations to minimize congestion.. By implementing this innovative approach, smart cities can enhance their traffic efficiency and overall user experience.</a:t>
            </a:r>
          </a:p>
          <a:p>
            <a:pPr marL="0" indent="0" algn="just">
              <a:lnSpc>
                <a:spcPct val="100000"/>
              </a:lnSpc>
              <a:buNone/>
            </a:pPr>
            <a:endParaRPr lang="en-US" sz="2000" dirty="0">
              <a:latin typeface="+mj-lt"/>
              <a:cs typeface="Times New Roman" panose="02020603050405020304" pitchFamily="18" charset="0"/>
            </a:endParaRP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Oval 4">
            <a:extLst>
              <a:ext uri="{FF2B5EF4-FFF2-40B4-BE49-F238E27FC236}">
                <a16:creationId xmlns:a16="http://schemas.microsoft.com/office/drawing/2014/main" id="{8CA68DEE-7107-9A95-BDB9-4D3E09A984C5}"/>
              </a:ext>
            </a:extLst>
          </p:cNvPr>
          <p:cNvSpPr/>
          <p:nvPr/>
        </p:nvSpPr>
        <p:spPr>
          <a:xfrm>
            <a:off x="5453150" y="984616"/>
            <a:ext cx="4884848" cy="4884848"/>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17301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39FCDE-2B09-6F9B-4D6E-96B9E53BE351}"/>
              </a:ext>
            </a:extLst>
          </p:cNvPr>
          <p:cNvSpPr/>
          <p:nvPr/>
        </p:nvSpPr>
        <p:spPr>
          <a:xfrm>
            <a:off x="889516" y="812292"/>
            <a:ext cx="6419466" cy="49286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862800" y="696684"/>
            <a:ext cx="4542257" cy="1128849"/>
          </a:xfrm>
        </p:spPr>
        <p:txBody>
          <a:bodyPr/>
          <a:lstStyle/>
          <a:p>
            <a:r>
              <a:rPr lang="en-US" dirty="0"/>
              <a:t>Introduction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2214154" y="6227064"/>
            <a:ext cx="4873752" cy="630936"/>
          </a:xfrm>
        </p:spPr>
        <p:txBody>
          <a:bodyPr/>
          <a:lstStyle/>
          <a:p>
            <a:r>
              <a:rPr lang="en-US" dirty="0"/>
              <a:t>Mirjam Nilsson​</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76" r="24076"/>
          <a:stretch/>
        </p:blipFill>
        <p:spPr/>
      </p:pic>
      <p:sp>
        <p:nvSpPr>
          <p:cNvPr id="4" name="TextBox 3">
            <a:extLst>
              <a:ext uri="{FF2B5EF4-FFF2-40B4-BE49-F238E27FC236}">
                <a16:creationId xmlns:a16="http://schemas.microsoft.com/office/drawing/2014/main" id="{22F7A30B-3473-0EF1-B811-65B046C4B10D}"/>
              </a:ext>
            </a:extLst>
          </p:cNvPr>
          <p:cNvSpPr txBox="1"/>
          <p:nvPr/>
        </p:nvSpPr>
        <p:spPr>
          <a:xfrm>
            <a:off x="1129129" y="1955256"/>
            <a:ext cx="5878037" cy="3785652"/>
          </a:xfrm>
          <a:prstGeom prst="rect">
            <a:avLst/>
          </a:prstGeom>
          <a:noFill/>
        </p:spPr>
        <p:txBody>
          <a:bodyPr wrap="square">
            <a:spAutoFit/>
          </a:bodyPr>
          <a:lstStyle/>
          <a:p>
            <a:pPr algn="just"/>
            <a:r>
              <a:rPr lang="en-IN" sz="2000" b="1" kern="100" dirty="0">
                <a:latin typeface="Calibri" panose="020F0502020204030204" pitchFamily="34" charset="0"/>
                <a:ea typeface="Calibri" panose="020F0502020204030204" pitchFamily="34" charset="0"/>
                <a:cs typeface="Calibri" panose="020F0502020204030204" pitchFamily="34" charset="0"/>
              </a:rPr>
              <a:t>      </a:t>
            </a:r>
            <a:r>
              <a:rPr lang="en-IN" sz="2000" kern="100" dirty="0">
                <a:effectLst/>
                <a:latin typeface="Calibri" panose="020F0502020204030204" pitchFamily="34" charset="0"/>
                <a:ea typeface="Calibri" panose="020F0502020204030204" pitchFamily="34" charset="0"/>
                <a:cs typeface="Calibri" panose="020F0502020204030204" pitchFamily="34" charset="0"/>
              </a:rPr>
              <a:t>In the context of rapidly growing smart cities, efficient traffic management has become crucial for ensuring smooth transportation and reducing congestion. With the increasing availability of real-time traffic data, this project seeks to leverage the power of data analytics and machine learning to create an intelligent traffic flow prediction system. By accurately forecasting traffic patterns, this system will enable city planners and transportation authorities to make informed decisions, ultimately improving the overall efficiency of urban transportation systems and the well-being of city dwellers.</a:t>
            </a:r>
            <a:endParaRPr lang="en-IN" sz="2000" dirty="0"/>
          </a:p>
        </p:txBody>
      </p:sp>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flipV="1">
            <a:off x="4512543" y="2259377"/>
            <a:ext cx="121932" cy="45719"/>
          </a:xfrm>
        </p:spPr>
        <p:txBody>
          <a:bodyPr/>
          <a:lstStyle/>
          <a:p>
            <a:endParaRPr lang="en-US" sz="10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864873" y="2857308"/>
            <a:ext cx="2502663" cy="1143384"/>
          </a:xfrm>
        </p:spPr>
        <p:txBody>
          <a:bodyPr/>
          <a:lstStyle/>
          <a:p>
            <a:r>
              <a:rPr lang="en-US" sz="3000" dirty="0">
                <a:latin typeface="Arial Black" panose="020B0A04020102020204" pitchFamily="34" charset="0"/>
              </a:rPr>
              <a:t>Gap</a:t>
            </a:r>
          </a:p>
          <a:p>
            <a:r>
              <a:rPr lang="en-US" sz="3000" dirty="0">
                <a:latin typeface="Arial Black" panose="020B0A04020102020204" pitchFamily="34" charset="0"/>
              </a:rPr>
              <a:t>analysis</a:t>
            </a:r>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val="0"/>
              </a:ext>
            </a:extLst>
          </a:blip>
          <a:srcRect/>
          <a:stretch/>
        </p:blipFill>
        <p:spPr>
          <a:xfrm>
            <a:off x="606503" y="559337"/>
            <a:ext cx="5007472" cy="5739325"/>
          </a:xfrm>
          <a:blipFill>
            <a:blip r:embed="rId4"/>
            <a:stretch>
              <a:fillRect/>
            </a:stretch>
          </a:blipFill>
        </p:spPr>
      </p:pic>
      <p:sp>
        <p:nvSpPr>
          <p:cNvPr id="3" name="TextBox 2">
            <a:extLst>
              <a:ext uri="{FF2B5EF4-FFF2-40B4-BE49-F238E27FC236}">
                <a16:creationId xmlns:a16="http://schemas.microsoft.com/office/drawing/2014/main" id="{71CA12DF-E740-91AD-7FFB-0D4EB5DD3A29}"/>
              </a:ext>
            </a:extLst>
          </p:cNvPr>
          <p:cNvSpPr txBox="1"/>
          <p:nvPr/>
        </p:nvSpPr>
        <p:spPr>
          <a:xfrm>
            <a:off x="6194917" y="631780"/>
            <a:ext cx="5663885" cy="5413726"/>
          </a:xfrm>
          <a:prstGeom prst="rect">
            <a:avLst/>
          </a:prstGeom>
          <a:noFill/>
        </p:spPr>
        <p:txBody>
          <a:bodyPr wrap="square">
            <a:spAutoFit/>
          </a:bodyPr>
          <a:lstStyle/>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     In current traffic management systems, there are several limitations that hinder their effectiveness in handling urban congestion. These include inaccurate prediction models, lack of real-time data integration, and insufficient consideration of various traffic classes. These shortcomings result in inefficient traffic flow, prolonged travel times, and increased environmental impact. To address these gaps, an advanced prediction model is needed to improve traffic flow management and reduce congestion in urban areas. Implementing such a system would lead to numerous benefits, such as reduced travel time, improved safety, and a more sustainable urban mobility plan. City planners and transportation authorities face challenges in addressing these gaps, including limited budgets, data privacy concerns, and the need for inter-agency coordination. The proposed system has the potential to not only fill these gaps but also contribute to the development of smart cities.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831190-A361-890D-4A2D-E46DFF26450F}"/>
              </a:ext>
            </a:extLst>
          </p:cNvPr>
          <p:cNvSpPr>
            <a:spLocks noGrp="1"/>
          </p:cNvSpPr>
          <p:nvPr>
            <p:ph idx="1"/>
          </p:nvPr>
        </p:nvSpPr>
        <p:spPr>
          <a:xfrm>
            <a:off x="550470" y="1342401"/>
            <a:ext cx="5072238" cy="4351338"/>
          </a:xfrm>
        </p:spPr>
        <p:txBody>
          <a:bodyPr/>
          <a:lstStyle/>
          <a:p>
            <a:pPr marL="0" indent="0" algn="just">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Calibri" panose="020F0502020204030204" pitchFamily="34" charset="0"/>
              </a:rPr>
              <a:t>     The advanced traffic prediction system addresses gaps in current traffic management by utilizing machine learning algorithms, real-time data integration, and smart city applications. It collects data from various sources, employs algorithms for accurate predictions, and features a user-friendly interface. The system is designed for continuous improvement and integrates with other smart city applications, promoting efficient urban mobility and sustainability.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Calibri" panose="020F0502020204030204" pitchFamily="34" charset="0"/>
              </a:rPr>
              <a:t>The system's key components and features are outline here. They are Data Collection and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Integration,Machine</a:t>
            </a:r>
            <a:r>
              <a:rPr lang="en-IN" sz="1800" kern="100" dirty="0">
                <a:effectLst/>
                <a:latin typeface="Calibri" panose="020F0502020204030204" pitchFamily="34" charset="0"/>
                <a:ea typeface="Calibri" panose="020F0502020204030204" pitchFamily="34" charset="0"/>
                <a:cs typeface="Calibri" panose="020F0502020204030204" pitchFamily="34" charset="0"/>
              </a:rPr>
              <a:t> Learning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Algorithms,Real</a:t>
            </a:r>
            <a:r>
              <a:rPr lang="en-IN" sz="1800" kern="100" dirty="0">
                <a:effectLst/>
                <a:latin typeface="Calibri" panose="020F0502020204030204" pitchFamily="34" charset="0"/>
                <a:ea typeface="Calibri" panose="020F0502020204030204" pitchFamily="34" charset="0"/>
                <a:cs typeface="Calibri" panose="020F0502020204030204" pitchFamily="34" charset="0"/>
              </a:rPr>
              <a:t>-time Data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Processing,Data</a:t>
            </a:r>
            <a:r>
              <a:rPr lang="en-IN" sz="1800" kern="100" dirty="0">
                <a:effectLst/>
                <a:latin typeface="Calibri" panose="020F0502020204030204" pitchFamily="34" charset="0"/>
                <a:ea typeface="Calibri" panose="020F0502020204030204" pitchFamily="34" charset="0"/>
                <a:cs typeface="Calibri" panose="020F0502020204030204" pitchFamily="34" charset="0"/>
              </a:rPr>
              <a:t> Preprocessing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Techniques,User</a:t>
            </a:r>
            <a:r>
              <a:rPr lang="en-IN" sz="1800" kern="100" dirty="0">
                <a:effectLst/>
                <a:latin typeface="Calibri" panose="020F0502020204030204" pitchFamily="34" charset="0"/>
                <a:ea typeface="Calibri" panose="020F0502020204030204" pitchFamily="34" charset="0"/>
                <a:cs typeface="Calibri" panose="020F0502020204030204" pitchFamily="34" charset="0"/>
              </a:rPr>
              <a:t> Interface and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Visualization,Integration</a:t>
            </a:r>
            <a:r>
              <a:rPr lang="en-IN" sz="1800" kern="100" dirty="0">
                <a:effectLst/>
                <a:latin typeface="Calibri" panose="020F0502020204030204" pitchFamily="34" charset="0"/>
                <a:ea typeface="Calibri" panose="020F0502020204030204" pitchFamily="34" charset="0"/>
                <a:cs typeface="Calibri" panose="020F0502020204030204" pitchFamily="34" charset="0"/>
              </a:rPr>
              <a:t> with Smart City Applications ,Continuous Improvement and Maintenance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Placeholder 5">
            <a:extLst>
              <a:ext uri="{FF2B5EF4-FFF2-40B4-BE49-F238E27FC236}">
                <a16:creationId xmlns:a16="http://schemas.microsoft.com/office/drawing/2014/main" id="{201EEB63-503D-3613-9065-C0088289EDA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519" r="14519"/>
          <a:stretch>
            <a:fillRect/>
          </a:stretch>
        </p:blipFill>
        <p:spPr/>
      </p:pic>
      <p:sp>
        <p:nvSpPr>
          <p:cNvPr id="4" name="Title 3">
            <a:extLst>
              <a:ext uri="{FF2B5EF4-FFF2-40B4-BE49-F238E27FC236}">
                <a16:creationId xmlns:a16="http://schemas.microsoft.com/office/drawing/2014/main" id="{F15732DE-BD3D-43D4-A0B3-25B995039392}"/>
              </a:ext>
            </a:extLst>
          </p:cNvPr>
          <p:cNvSpPr>
            <a:spLocks noGrp="1"/>
          </p:cNvSpPr>
          <p:nvPr>
            <p:ph type="title"/>
          </p:nvPr>
        </p:nvSpPr>
        <p:spPr>
          <a:xfrm>
            <a:off x="538960" y="221300"/>
            <a:ext cx="4937211" cy="1325563"/>
          </a:xfrm>
        </p:spPr>
        <p:txBody>
          <a:bodyPr/>
          <a:lstStyle/>
          <a:p>
            <a:r>
              <a:rPr lang="en-IN" dirty="0"/>
              <a:t>Proposed system</a:t>
            </a:r>
          </a:p>
        </p:txBody>
      </p:sp>
    </p:spTree>
    <p:extLst>
      <p:ext uri="{BB962C8B-B14F-4D97-AF65-F5344CB8AC3E}">
        <p14:creationId xmlns:p14="http://schemas.microsoft.com/office/powerpoint/2010/main" val="35742889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5592" y="-68173"/>
            <a:ext cx="12457592" cy="7007407"/>
          </a:xfrm>
          <a:prstGeom prst="rect">
            <a:avLst/>
          </a:prstGeom>
        </p:spPr>
      </p:pic>
      <p:sp>
        <p:nvSpPr>
          <p:cNvPr id="2" name="Title 1">
            <a:extLst>
              <a:ext uri="{FF2B5EF4-FFF2-40B4-BE49-F238E27FC236}">
                <a16:creationId xmlns:a16="http://schemas.microsoft.com/office/drawing/2014/main" id="{EF7403EF-979A-E9DD-1018-B38A78E88238}"/>
              </a:ext>
            </a:extLst>
          </p:cNvPr>
          <p:cNvSpPr>
            <a:spLocks noGrp="1"/>
          </p:cNvSpPr>
          <p:nvPr>
            <p:ph type="title"/>
          </p:nvPr>
        </p:nvSpPr>
        <p:spPr>
          <a:xfrm>
            <a:off x="8897982" y="602663"/>
            <a:ext cx="2460171" cy="1325563"/>
          </a:xfrm>
        </p:spPr>
        <p:txBody>
          <a:bodyPr/>
          <a:lstStyle/>
          <a:p>
            <a:r>
              <a:rPr lang="en-IN" dirty="0"/>
              <a:t>Algorithm</a:t>
            </a:r>
          </a:p>
        </p:txBody>
      </p:sp>
      <p:sp>
        <p:nvSpPr>
          <p:cNvPr id="13" name="Rectangle: Rounded Corners 12">
            <a:extLst>
              <a:ext uri="{FF2B5EF4-FFF2-40B4-BE49-F238E27FC236}">
                <a16:creationId xmlns:a16="http://schemas.microsoft.com/office/drawing/2014/main" id="{0DD5FB33-803A-9394-8B4C-CB60306B450A}"/>
              </a:ext>
            </a:extLst>
          </p:cNvPr>
          <p:cNvSpPr/>
          <p:nvPr/>
        </p:nvSpPr>
        <p:spPr>
          <a:xfrm>
            <a:off x="3725040" y="1885996"/>
            <a:ext cx="8414670" cy="4679769"/>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37E2CCB-9D80-CAA8-23CE-8A9E1AB7194C}"/>
              </a:ext>
            </a:extLst>
          </p:cNvPr>
          <p:cNvSpPr txBox="1"/>
          <p:nvPr/>
        </p:nvSpPr>
        <p:spPr>
          <a:xfrm>
            <a:off x="4133253" y="2205403"/>
            <a:ext cx="7647229" cy="3931910"/>
          </a:xfrm>
          <a:prstGeom prst="rect">
            <a:avLst/>
          </a:prstGeom>
          <a:noFill/>
        </p:spPr>
        <p:txBody>
          <a:bodyPr wrap="square">
            <a:spAutoFit/>
          </a:bodyPr>
          <a:lstStyle/>
          <a:p>
            <a:pPr algn="just">
              <a:lnSpc>
                <a:spcPct val="107000"/>
              </a:lnSpc>
              <a:spcAft>
                <a:spcPts val="800"/>
              </a:spcAft>
            </a:pPr>
            <a:r>
              <a:rPr lang="en-IN" b="1"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rPr>
              <a:t>The proposed system utilizes machine learning algorithms, such as neural networks and regression models, to </a:t>
            </a:r>
            <a:r>
              <a:rPr lang="en-IN" sz="1800" dirty="0" err="1">
                <a:solidFill>
                  <a:schemeClr val="bg1"/>
                </a:solidFill>
                <a:effectLst/>
                <a:latin typeface="Calibri" panose="020F0502020204030204" pitchFamily="34" charset="0"/>
                <a:ea typeface="Calibri" panose="020F0502020204030204" pitchFamily="34" charset="0"/>
              </a:rPr>
              <a:t>analyze</a:t>
            </a:r>
            <a:r>
              <a:rPr lang="en-IN" sz="1800" dirty="0">
                <a:solidFill>
                  <a:schemeClr val="bg1"/>
                </a:solidFill>
                <a:effectLst/>
                <a:latin typeface="Calibri" panose="020F0502020204030204" pitchFamily="34" charset="0"/>
                <a:ea typeface="Calibri" panose="020F0502020204030204" pitchFamily="34" charset="0"/>
              </a:rPr>
              <a:t> historical traffic data and predict future patterns. These algorithms take into account various factors, including time of day, day of the week, weather conditions, and special events, to provide accurate predictions. Continuous data collection and algorithm refinement are crucial to ensure the system's effectiveness and adaptability to changing traffic conditions. The algorithms' performance is evaluated using metrics like mean squared error and accuracy, ensuring reliability and precision. Additionally, the system incorporates real-time data from various sources, such as GPS devices, traffic sensors, and smartphones, to further enhance prediction accuracy. Data preprocessing techniques, such as normalization and feature selection, are employed to improve algorithm performance and reduce computational complexity.</a:t>
            </a:r>
            <a:endParaRPr lang="en-IN" dirty="0">
              <a:solidFill>
                <a:schemeClr val="bg1"/>
              </a:solidFill>
            </a:endParaRPr>
          </a:p>
        </p:txBody>
      </p:sp>
    </p:spTree>
    <p:extLst>
      <p:ext uri="{BB962C8B-B14F-4D97-AF65-F5344CB8AC3E}">
        <p14:creationId xmlns:p14="http://schemas.microsoft.com/office/powerpoint/2010/main" val="9803206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9855653" y="6356350"/>
            <a:ext cx="4672693" cy="1688906"/>
          </a:xfrm>
        </p:spPr>
        <p:txBody>
          <a:bodyPr/>
          <a:lstStyle/>
          <a:p>
            <a:r>
              <a:rPr lang="en-US" dirty="0"/>
              <a:t>.</a:t>
            </a:r>
          </a:p>
          <a:p>
            <a:endParaRPr lang="en-US"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3" name="TextBox 2">
            <a:extLst>
              <a:ext uri="{FF2B5EF4-FFF2-40B4-BE49-F238E27FC236}">
                <a16:creationId xmlns:a16="http://schemas.microsoft.com/office/drawing/2014/main" id="{147A849C-06D7-59E5-3FE2-6416038B0C12}"/>
              </a:ext>
            </a:extLst>
          </p:cNvPr>
          <p:cNvSpPr txBox="1"/>
          <p:nvPr/>
        </p:nvSpPr>
        <p:spPr>
          <a:xfrm>
            <a:off x="5105307" y="2939142"/>
            <a:ext cx="3048093" cy="2077492"/>
          </a:xfrm>
          <a:prstGeom prst="rect">
            <a:avLst/>
          </a:prstGeom>
          <a:noFill/>
        </p:spPr>
        <p:txBody>
          <a:bodyPr wrap="square">
            <a:spAutoFit/>
          </a:bodyPr>
          <a:lstStyle/>
          <a:p>
            <a:pPr marL="582930">
              <a:lnSpc>
                <a:spcPct val="100000"/>
              </a:lnSpc>
              <a:spcBef>
                <a:spcPts val="1435"/>
              </a:spcBef>
            </a:pPr>
            <a:r>
              <a:rPr lang="en-US" sz="2000" b="1" spc="-80" dirty="0">
                <a:solidFill>
                  <a:schemeClr val="bg1">
                    <a:lumMod val="95000"/>
                  </a:schemeClr>
                </a:solidFill>
                <a:latin typeface="Arial"/>
                <a:cs typeface="Arial"/>
              </a:rPr>
              <a:t>Hardware</a:t>
            </a:r>
            <a:r>
              <a:rPr lang="en-US" sz="2000" b="1" spc="-85" dirty="0">
                <a:solidFill>
                  <a:schemeClr val="bg1">
                    <a:lumMod val="95000"/>
                  </a:schemeClr>
                </a:solidFill>
                <a:latin typeface="Arial"/>
                <a:cs typeface="Arial"/>
              </a:rPr>
              <a:t> </a:t>
            </a:r>
            <a:r>
              <a:rPr lang="en-US" sz="2000" b="1" spc="-25" dirty="0">
                <a:solidFill>
                  <a:schemeClr val="bg1">
                    <a:lumMod val="95000"/>
                  </a:schemeClr>
                </a:solidFill>
                <a:latin typeface="Arial"/>
                <a:cs typeface="Arial"/>
              </a:rPr>
              <a:t>Requirements</a:t>
            </a:r>
            <a:endParaRPr lang="en-US" sz="2000" b="1" dirty="0">
              <a:solidFill>
                <a:schemeClr val="bg1">
                  <a:lumMod val="95000"/>
                </a:schemeClr>
              </a:solidFill>
              <a:latin typeface="Arial"/>
              <a:cs typeface="Arial"/>
            </a:endParaRPr>
          </a:p>
          <a:p>
            <a:pPr marL="469900" indent="-457200">
              <a:lnSpc>
                <a:spcPct val="100000"/>
              </a:lnSpc>
              <a:spcBef>
                <a:spcPts val="1350"/>
              </a:spcBef>
              <a:buFont typeface="Arial" panose="020B0604020202020204" pitchFamily="34" charset="0"/>
              <a:buChar char="•"/>
              <a:tabLst>
                <a:tab pos="338455" algn="l"/>
              </a:tabLst>
            </a:pPr>
            <a:r>
              <a:rPr lang="en-US" sz="1800" spc="-55" dirty="0">
                <a:solidFill>
                  <a:schemeClr val="bg1">
                    <a:lumMod val="95000"/>
                  </a:schemeClr>
                </a:solidFill>
                <a:latin typeface="Arial"/>
                <a:cs typeface="Arial"/>
              </a:rPr>
              <a:t>Memory</a:t>
            </a:r>
            <a:r>
              <a:rPr lang="en-US" sz="1800" spc="-155" dirty="0">
                <a:solidFill>
                  <a:schemeClr val="bg1">
                    <a:lumMod val="95000"/>
                  </a:schemeClr>
                </a:solidFill>
                <a:latin typeface="Arial"/>
                <a:cs typeface="Arial"/>
              </a:rPr>
              <a:t> </a:t>
            </a:r>
            <a:r>
              <a:rPr lang="en-US" sz="1800" spc="-20" dirty="0">
                <a:solidFill>
                  <a:schemeClr val="bg1">
                    <a:lumMod val="95000"/>
                  </a:schemeClr>
                </a:solidFill>
                <a:latin typeface="Arial"/>
                <a:cs typeface="Arial"/>
              </a:rPr>
              <a:t>Card</a:t>
            </a:r>
          </a:p>
          <a:p>
            <a:pPr marL="469900" indent="-457200">
              <a:lnSpc>
                <a:spcPct val="100000"/>
              </a:lnSpc>
              <a:spcBef>
                <a:spcPts val="1350"/>
              </a:spcBef>
              <a:buFont typeface="Arial" panose="020B0604020202020204" pitchFamily="34" charset="0"/>
              <a:buChar char="•"/>
              <a:tabLst>
                <a:tab pos="338455" algn="l"/>
              </a:tabLst>
            </a:pPr>
            <a:r>
              <a:rPr lang="en-US" spc="-20" dirty="0">
                <a:solidFill>
                  <a:schemeClr val="bg1">
                    <a:lumMod val="95000"/>
                  </a:schemeClr>
                </a:solidFill>
                <a:latin typeface="Arial"/>
                <a:cs typeface="Arial"/>
              </a:rPr>
              <a:t>Laptop</a:t>
            </a:r>
          </a:p>
          <a:p>
            <a:pPr marL="469900" indent="-457200">
              <a:lnSpc>
                <a:spcPct val="100000"/>
              </a:lnSpc>
              <a:spcBef>
                <a:spcPts val="1350"/>
              </a:spcBef>
              <a:buFont typeface="Arial" panose="020B0604020202020204" pitchFamily="34" charset="0"/>
              <a:buChar char="•"/>
              <a:tabLst>
                <a:tab pos="338455" algn="l"/>
              </a:tabLst>
            </a:pPr>
            <a:r>
              <a:rPr lang="en-US" sz="1800" spc="-20" dirty="0">
                <a:solidFill>
                  <a:schemeClr val="bg1">
                    <a:lumMod val="95000"/>
                  </a:schemeClr>
                </a:solidFill>
                <a:latin typeface="Arial"/>
                <a:cs typeface="Arial"/>
              </a:rPr>
              <a:t>Camera</a:t>
            </a:r>
            <a:endParaRPr lang="en-US" sz="1800" dirty="0">
              <a:solidFill>
                <a:schemeClr val="bg1">
                  <a:lumMod val="95000"/>
                </a:schemeClr>
              </a:solidFill>
              <a:latin typeface="Arial"/>
              <a:cs typeface="Arial"/>
            </a:endParaRPr>
          </a:p>
        </p:txBody>
      </p:sp>
      <p:sp>
        <p:nvSpPr>
          <p:cNvPr id="7" name="TextBox 6">
            <a:extLst>
              <a:ext uri="{FF2B5EF4-FFF2-40B4-BE49-F238E27FC236}">
                <a16:creationId xmlns:a16="http://schemas.microsoft.com/office/drawing/2014/main" id="{BD726DC1-0AF1-B4D5-5182-1A97DB6E56CF}"/>
              </a:ext>
            </a:extLst>
          </p:cNvPr>
          <p:cNvSpPr txBox="1"/>
          <p:nvPr/>
        </p:nvSpPr>
        <p:spPr>
          <a:xfrm>
            <a:off x="8775711" y="2216153"/>
            <a:ext cx="2877050" cy="2939266"/>
          </a:xfrm>
          <a:prstGeom prst="rect">
            <a:avLst/>
          </a:prstGeom>
          <a:noFill/>
        </p:spPr>
        <p:txBody>
          <a:bodyPr wrap="square">
            <a:spAutoFit/>
          </a:bodyPr>
          <a:lstStyle/>
          <a:p>
            <a:pPr marL="641350">
              <a:lnSpc>
                <a:spcPct val="100000"/>
              </a:lnSpc>
              <a:spcBef>
                <a:spcPts val="1435"/>
              </a:spcBef>
            </a:pPr>
            <a:r>
              <a:rPr lang="en-IN" sz="2000" b="1" spc="-45" dirty="0">
                <a:solidFill>
                  <a:schemeClr val="bg1">
                    <a:lumMod val="95000"/>
                  </a:schemeClr>
                </a:solidFill>
                <a:latin typeface="Arial"/>
                <a:cs typeface="Arial"/>
              </a:rPr>
              <a:t>Software</a:t>
            </a:r>
            <a:r>
              <a:rPr lang="en-IN" sz="2000" b="1" spc="-135" dirty="0">
                <a:solidFill>
                  <a:schemeClr val="bg1">
                    <a:lumMod val="95000"/>
                  </a:schemeClr>
                </a:solidFill>
                <a:latin typeface="Arial"/>
                <a:cs typeface="Arial"/>
              </a:rPr>
              <a:t> </a:t>
            </a:r>
            <a:r>
              <a:rPr lang="en-IN" sz="2000" b="1" spc="-25" dirty="0">
                <a:solidFill>
                  <a:schemeClr val="bg1">
                    <a:lumMod val="95000"/>
                  </a:schemeClr>
                </a:solidFill>
                <a:latin typeface="Arial"/>
                <a:cs typeface="Arial"/>
              </a:rPr>
              <a:t>Requirements</a:t>
            </a:r>
            <a:endParaRPr lang="en-IN" sz="2000" b="1" dirty="0">
              <a:solidFill>
                <a:schemeClr val="bg1">
                  <a:lumMod val="95000"/>
                </a:schemeClr>
              </a:solidFill>
              <a:latin typeface="Arial"/>
              <a:cs typeface="Arial"/>
            </a:endParaRPr>
          </a:p>
          <a:p>
            <a:pPr marL="298450" indent="-285750">
              <a:lnSpc>
                <a:spcPct val="100000"/>
              </a:lnSpc>
              <a:spcBef>
                <a:spcPts val="1340"/>
              </a:spcBef>
              <a:buFont typeface="Arial" panose="020B0604020202020204" pitchFamily="34" charset="0"/>
              <a:buChar char="•"/>
              <a:tabLst>
                <a:tab pos="339090" algn="l"/>
              </a:tabLst>
            </a:pPr>
            <a:r>
              <a:rPr lang="en-IN" sz="1800" spc="-10" dirty="0">
                <a:solidFill>
                  <a:schemeClr val="bg1">
                    <a:lumMod val="95000"/>
                  </a:schemeClr>
                </a:solidFill>
                <a:latin typeface="Arial"/>
                <a:cs typeface="Arial"/>
              </a:rPr>
              <a:t>Python</a:t>
            </a:r>
            <a:endParaRPr lang="en-IN" sz="1800" dirty="0">
              <a:solidFill>
                <a:schemeClr val="bg1">
                  <a:lumMod val="95000"/>
                </a:schemeClr>
              </a:solidFill>
              <a:latin typeface="Arial"/>
              <a:cs typeface="Arial"/>
            </a:endParaRPr>
          </a:p>
          <a:p>
            <a:pPr marL="298450" indent="-285750">
              <a:lnSpc>
                <a:spcPct val="100000"/>
              </a:lnSpc>
              <a:spcBef>
                <a:spcPts val="1340"/>
              </a:spcBef>
              <a:buFont typeface="Arial" panose="020B0604020202020204" pitchFamily="34" charset="0"/>
              <a:buChar char="•"/>
              <a:tabLst>
                <a:tab pos="339090" algn="l"/>
              </a:tabLst>
            </a:pPr>
            <a:r>
              <a:rPr lang="en-IN" sz="1800" spc="-50" dirty="0">
                <a:solidFill>
                  <a:schemeClr val="bg1">
                    <a:lumMod val="95000"/>
                  </a:schemeClr>
                </a:solidFill>
                <a:latin typeface="Arial"/>
                <a:cs typeface="Arial"/>
              </a:rPr>
              <a:t>MySQL</a:t>
            </a:r>
            <a:endParaRPr lang="en-IN" sz="1800" dirty="0">
              <a:solidFill>
                <a:schemeClr val="bg1">
                  <a:lumMod val="95000"/>
                </a:schemeClr>
              </a:solidFill>
              <a:latin typeface="Arial"/>
              <a:cs typeface="Arial"/>
            </a:endParaRPr>
          </a:p>
          <a:p>
            <a:pPr marL="298450" indent="-285750">
              <a:lnSpc>
                <a:spcPct val="100000"/>
              </a:lnSpc>
              <a:spcBef>
                <a:spcPts val="1350"/>
              </a:spcBef>
              <a:buFont typeface="Arial" panose="020B0604020202020204" pitchFamily="34" charset="0"/>
              <a:buChar char="•"/>
              <a:tabLst>
                <a:tab pos="339090" algn="l"/>
              </a:tabLst>
            </a:pPr>
            <a:r>
              <a:rPr lang="en-IN" sz="1800" spc="-210" dirty="0">
                <a:solidFill>
                  <a:schemeClr val="bg1">
                    <a:lumMod val="95000"/>
                  </a:schemeClr>
                </a:solidFill>
                <a:latin typeface="Arial"/>
                <a:cs typeface="Arial"/>
              </a:rPr>
              <a:t>PHP,</a:t>
            </a:r>
            <a:r>
              <a:rPr lang="en-IN" sz="1800" spc="-70" dirty="0">
                <a:solidFill>
                  <a:schemeClr val="bg1">
                    <a:lumMod val="95000"/>
                  </a:schemeClr>
                </a:solidFill>
                <a:latin typeface="Arial"/>
                <a:cs typeface="Arial"/>
              </a:rPr>
              <a:t> </a:t>
            </a:r>
            <a:r>
              <a:rPr lang="en-IN" sz="1800" spc="-250" dirty="0">
                <a:solidFill>
                  <a:schemeClr val="bg1">
                    <a:lumMod val="95000"/>
                  </a:schemeClr>
                </a:solidFill>
                <a:latin typeface="Arial"/>
                <a:cs typeface="Arial"/>
              </a:rPr>
              <a:t>HTML</a:t>
            </a:r>
            <a:r>
              <a:rPr lang="en-IN" sz="1800" spc="-60" dirty="0">
                <a:solidFill>
                  <a:schemeClr val="bg1">
                    <a:lumMod val="95000"/>
                  </a:schemeClr>
                </a:solidFill>
                <a:latin typeface="Arial"/>
                <a:cs typeface="Arial"/>
              </a:rPr>
              <a:t> </a:t>
            </a:r>
            <a:r>
              <a:rPr lang="en-IN" sz="1800" spc="140" dirty="0">
                <a:solidFill>
                  <a:schemeClr val="bg1">
                    <a:lumMod val="95000"/>
                  </a:schemeClr>
                </a:solidFill>
                <a:latin typeface="Arial"/>
                <a:cs typeface="Arial"/>
              </a:rPr>
              <a:t>&amp;</a:t>
            </a:r>
            <a:r>
              <a:rPr lang="en-IN" sz="1800" spc="-60" dirty="0">
                <a:solidFill>
                  <a:schemeClr val="bg1">
                    <a:lumMod val="95000"/>
                  </a:schemeClr>
                </a:solidFill>
                <a:latin typeface="Arial"/>
                <a:cs typeface="Arial"/>
              </a:rPr>
              <a:t> </a:t>
            </a:r>
            <a:r>
              <a:rPr lang="en-IN" sz="1800" spc="-375" dirty="0">
                <a:solidFill>
                  <a:schemeClr val="bg1">
                    <a:lumMod val="95000"/>
                  </a:schemeClr>
                </a:solidFill>
                <a:latin typeface="Arial"/>
                <a:cs typeface="Arial"/>
              </a:rPr>
              <a:t>CSS</a:t>
            </a:r>
            <a:endParaRPr lang="en-IN" sz="1800" dirty="0">
              <a:solidFill>
                <a:schemeClr val="bg1">
                  <a:lumMod val="95000"/>
                </a:schemeClr>
              </a:solidFill>
              <a:latin typeface="Arial"/>
              <a:cs typeface="Arial"/>
            </a:endParaRPr>
          </a:p>
          <a:p>
            <a:pPr marL="298450" indent="-285750">
              <a:lnSpc>
                <a:spcPct val="100000"/>
              </a:lnSpc>
              <a:spcBef>
                <a:spcPts val="1340"/>
              </a:spcBef>
              <a:buFont typeface="Arial" panose="020B0604020202020204" pitchFamily="34" charset="0"/>
              <a:buChar char="•"/>
              <a:tabLst>
                <a:tab pos="339090" algn="l"/>
              </a:tabLst>
            </a:pPr>
            <a:r>
              <a:rPr lang="en-IN" sz="1800" spc="-85" dirty="0">
                <a:solidFill>
                  <a:schemeClr val="bg1">
                    <a:lumMod val="95000"/>
                  </a:schemeClr>
                </a:solidFill>
                <a:latin typeface="Arial"/>
                <a:cs typeface="Arial"/>
              </a:rPr>
              <a:t>OpenCV</a:t>
            </a:r>
            <a:endParaRPr lang="en-IN" sz="1800" dirty="0">
              <a:solidFill>
                <a:schemeClr val="bg1">
                  <a:lumMod val="95000"/>
                </a:schemeClr>
              </a:solidFill>
              <a:latin typeface="Arial"/>
              <a:cs typeface="Arial"/>
            </a:endParaRPr>
          </a:p>
          <a:p>
            <a:pPr marL="298450" indent="-285750">
              <a:lnSpc>
                <a:spcPct val="100000"/>
              </a:lnSpc>
              <a:spcBef>
                <a:spcPts val="1340"/>
              </a:spcBef>
              <a:buFont typeface="Arial" panose="020B0604020202020204" pitchFamily="34" charset="0"/>
              <a:buChar char="•"/>
              <a:tabLst>
                <a:tab pos="339090" algn="l"/>
              </a:tabLst>
            </a:pPr>
            <a:r>
              <a:rPr lang="en-IN" sz="1800" dirty="0">
                <a:solidFill>
                  <a:schemeClr val="bg1">
                    <a:lumMod val="95000"/>
                  </a:schemeClr>
                </a:solidFill>
                <a:latin typeface="Arial"/>
                <a:cs typeface="Arial"/>
              </a:rPr>
              <a:t>Scikit</a:t>
            </a:r>
            <a:r>
              <a:rPr lang="en-IN" sz="1800" spc="-170" dirty="0">
                <a:solidFill>
                  <a:schemeClr val="bg1">
                    <a:lumMod val="95000"/>
                  </a:schemeClr>
                </a:solidFill>
                <a:latin typeface="Arial"/>
                <a:cs typeface="Arial"/>
              </a:rPr>
              <a:t> </a:t>
            </a:r>
            <a:r>
              <a:rPr lang="en-IN" sz="1800" spc="-20" dirty="0">
                <a:solidFill>
                  <a:schemeClr val="bg1">
                    <a:lumMod val="95000"/>
                  </a:schemeClr>
                </a:solidFill>
                <a:latin typeface="Arial"/>
                <a:cs typeface="Arial"/>
              </a:rPr>
              <a:t>Learn</a:t>
            </a:r>
            <a:endParaRPr lang="en-IN" sz="1800" dirty="0">
              <a:solidFill>
                <a:schemeClr val="bg1">
                  <a:lumMod val="95000"/>
                </a:schemeClr>
              </a:solidFill>
              <a:latin typeface="Arial"/>
              <a:cs typeface="Arial"/>
            </a:endParaRPr>
          </a:p>
        </p:txBody>
      </p:sp>
      <p:sp>
        <p:nvSpPr>
          <p:cNvPr id="10" name="Rectangle 9">
            <a:extLst>
              <a:ext uri="{FF2B5EF4-FFF2-40B4-BE49-F238E27FC236}">
                <a16:creationId xmlns:a16="http://schemas.microsoft.com/office/drawing/2014/main" id="{14ACABDF-38FB-67A3-1E86-F6E65F362F23}"/>
              </a:ext>
            </a:extLst>
          </p:cNvPr>
          <p:cNvSpPr/>
          <p:nvPr/>
        </p:nvSpPr>
        <p:spPr>
          <a:xfrm>
            <a:off x="1169039" y="2824034"/>
            <a:ext cx="3002745" cy="538609"/>
          </a:xfrm>
          <a:prstGeom prst="rect">
            <a:avLst/>
          </a:prstGeom>
          <a:noFill/>
        </p:spPr>
        <p:txBody>
          <a:bodyPr wrap="none" lIns="91440" tIns="45720" rIns="91440" bIns="45720">
            <a:spAutoFit/>
          </a:bodyPr>
          <a:lstStyle/>
          <a:p>
            <a:pPr algn="ctr"/>
            <a:r>
              <a:rPr lang="en-IN" sz="2900" b="1" cap="none" spc="0" dirty="0" err="1">
                <a:ln w="9525">
                  <a:solidFill>
                    <a:schemeClr val="bg1"/>
                  </a:solidFill>
                  <a:prstDash val="solid"/>
                </a:ln>
                <a:solidFill>
                  <a:schemeClr val="bg1"/>
                </a:solidFill>
                <a:effectLst>
                  <a:outerShdw blurRad="12700" dist="38100" dir="2700000" algn="tl" rotWithShape="0">
                    <a:schemeClr val="bg1">
                      <a:lumMod val="50000"/>
                    </a:schemeClr>
                  </a:outerShdw>
                </a:effectLst>
                <a:latin typeface="Algerian" panose="04020705040A02060702" pitchFamily="82" charset="0"/>
                <a:cs typeface="Times New Roman" panose="02020603050405020304" pitchFamily="18" charset="0"/>
              </a:rPr>
              <a:t>Prerequisities</a:t>
            </a:r>
            <a:endParaRPr lang="en-IN" sz="29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rgbClr val="002060"/>
            </a:gs>
            <a:gs pos="100000">
              <a:schemeClr val="accent5">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88634" y="928688"/>
            <a:ext cx="7043617" cy="795102"/>
          </a:xfrm>
        </p:spPr>
        <p:txBody>
          <a:bodyPr/>
          <a:lstStyle/>
          <a:p>
            <a:r>
              <a:rPr lang="en-US" dirty="0">
                <a:solidFill>
                  <a:schemeClr val="bg1">
                    <a:lumMod val="95000"/>
                  </a:schemeClr>
                </a:solidFill>
                <a:latin typeface="Arial Black" panose="020B0A04020102020204" pitchFamily="34" charset="0"/>
              </a:rPr>
              <a:t>Limitations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04758" y="2195279"/>
            <a:ext cx="7731398" cy="3989776"/>
          </a:xfrm>
        </p:spPr>
        <p:txBody>
          <a:bodyPr>
            <a:noAutofit/>
          </a:bodyPr>
          <a:lstStyle/>
          <a:p>
            <a:pPr algn="just"/>
            <a:r>
              <a:rPr lang="en-IN" sz="2200" kern="100"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IN" sz="2200"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One of the primary challenges in traffic flow prediction is the complexity of urban traffic systems, which involve numerous interconnected factors such as weather conditions, road infrastructure, and human </a:t>
            </a:r>
            <a:r>
              <a:rPr lang="en-IN" sz="2200" kern="100" dirty="0" err="1">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behavior</a:t>
            </a:r>
            <a:r>
              <a:rPr lang="en-IN" sz="2200" kern="100" dirty="0">
                <a:solidFill>
                  <a:schemeClr val="bg1">
                    <a:lumMod val="95000"/>
                  </a:schemeClr>
                </a:solidFill>
                <a:effectLst/>
                <a:latin typeface="Calibri" panose="020F0502020204030204" pitchFamily="34" charset="0"/>
                <a:ea typeface="Calibri" panose="020F0502020204030204" pitchFamily="34" charset="0"/>
                <a:cs typeface="Calibri" panose="020F0502020204030204" pitchFamily="34" charset="0"/>
              </a:rPr>
              <a:t>. Accurately capturing and processing real-time data from various sources, including vehicles, traffic signals, and public transportation, can be technically demanding. Additionally, ensuring data privacy and security while sharing information among different stakeholders is crucial for maintaining public trust.</a:t>
            </a:r>
            <a:endParaRPr lang="en-IN" sz="22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200" dirty="0">
              <a:solidFill>
                <a:schemeClr val="bg1">
                  <a:lumMod val="95000"/>
                </a:schemeClr>
              </a:solidFill>
            </a:endParaRPr>
          </a:p>
        </p:txBody>
      </p:sp>
      <p:sp>
        <p:nvSpPr>
          <p:cNvPr id="5" name="Oval 4">
            <a:extLst>
              <a:ext uri="{FF2B5EF4-FFF2-40B4-BE49-F238E27FC236}">
                <a16:creationId xmlns:a16="http://schemas.microsoft.com/office/drawing/2014/main" id="{546EB4A1-1335-935E-CCA2-F6BB682966AB}"/>
              </a:ext>
            </a:extLst>
          </p:cNvPr>
          <p:cNvSpPr/>
          <p:nvPr/>
        </p:nvSpPr>
        <p:spPr>
          <a:xfrm>
            <a:off x="0" y="3383280"/>
            <a:ext cx="3513909" cy="34747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1718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922</Words>
  <Application>Microsoft Office PowerPoint</Application>
  <PresentationFormat>Widescreen</PresentationFormat>
  <Paragraphs>63</Paragraphs>
  <Slides>13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Abadi</vt:lpstr>
      <vt:lpstr>Algerian</vt:lpstr>
      <vt:lpstr>Arial</vt:lpstr>
      <vt:lpstr>Arial Black</vt:lpstr>
      <vt:lpstr>Bodoni MT Black</vt:lpstr>
      <vt:lpstr>Calibri</vt:lpstr>
      <vt:lpstr>Calibri Light</vt:lpstr>
      <vt:lpstr>Karla</vt:lpstr>
      <vt:lpstr>Posterama Text SemiBold</vt:lpstr>
      <vt:lpstr>ROG Fonts</vt:lpstr>
      <vt:lpstr>Times New Roman</vt:lpstr>
      <vt:lpstr>Office Theme</vt:lpstr>
      <vt:lpstr>Traffic Flow Prediction IN URBAN CITIES</vt:lpstr>
      <vt:lpstr>CONTENTS</vt:lpstr>
      <vt:lpstr>Abstract</vt:lpstr>
      <vt:lpstr>Introduction</vt:lpstr>
      <vt:lpstr>PowerPoint Presentation</vt:lpstr>
      <vt:lpstr>Proposed system</vt:lpstr>
      <vt:lpstr>Algorithm</vt:lpstr>
      <vt:lpstr>.</vt:lpstr>
      <vt:lpstr>Limitations</vt:lpstr>
      <vt:lpstr>Future scope</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Flow Prediction for Smart Cities</dc:title>
  <dc:creator>KARTHIK ROYAL</dc:creator>
  <cp:lastModifiedBy>KARTHIK ROYAL</cp:lastModifiedBy>
  <cp:revision>2</cp:revision>
  <dcterms:created xsi:type="dcterms:W3CDTF">2024-03-03T18:23:13Z</dcterms:created>
  <dcterms:modified xsi:type="dcterms:W3CDTF">2024-03-20T13:34:28Z</dcterms:modified>
</cp:coreProperties>
</file>